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90" r:id="rId4"/>
    <p:sldId id="262" r:id="rId5"/>
    <p:sldId id="281" r:id="rId6"/>
    <p:sldId id="302" r:id="rId7"/>
    <p:sldId id="282" r:id="rId8"/>
    <p:sldId id="277" r:id="rId9"/>
    <p:sldId id="283" r:id="rId10"/>
    <p:sldId id="284" r:id="rId11"/>
    <p:sldId id="285" r:id="rId12"/>
    <p:sldId id="268" r:id="rId13"/>
    <p:sldId id="280" r:id="rId14"/>
    <p:sldId id="278" r:id="rId15"/>
    <p:sldId id="279" r:id="rId16"/>
    <p:sldId id="306" r:id="rId17"/>
    <p:sldId id="275" r:id="rId18"/>
    <p:sldId id="287" r:id="rId19"/>
    <p:sldId id="286" r:id="rId20"/>
    <p:sldId id="288" r:id="rId21"/>
    <p:sldId id="269" r:id="rId22"/>
    <p:sldId id="276" r:id="rId23"/>
    <p:sldId id="291" r:id="rId24"/>
    <p:sldId id="273" r:id="rId25"/>
    <p:sldId id="274" r:id="rId26"/>
    <p:sldId id="265" r:id="rId27"/>
    <p:sldId id="292" r:id="rId28"/>
    <p:sldId id="303" r:id="rId29"/>
    <p:sldId id="304" r:id="rId30"/>
    <p:sldId id="271" r:id="rId31"/>
    <p:sldId id="293" r:id="rId32"/>
    <p:sldId id="272" r:id="rId33"/>
    <p:sldId id="270" r:id="rId34"/>
    <p:sldId id="295" r:id="rId35"/>
    <p:sldId id="294" r:id="rId36"/>
    <p:sldId id="296" r:id="rId37"/>
    <p:sldId id="297" r:id="rId38"/>
    <p:sldId id="266" r:id="rId39"/>
    <p:sldId id="301" r:id="rId40"/>
    <p:sldId id="300" r:id="rId41"/>
    <p:sldId id="267" r:id="rId42"/>
    <p:sldId id="308" r:id="rId43"/>
    <p:sldId id="298" r:id="rId44"/>
    <p:sldId id="307" r:id="rId45"/>
    <p:sldId id="299" r:id="rId46"/>
    <p:sldId id="3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161A"/>
    <a:srgbClr val="0A2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2"/>
    <p:restoredTop sz="78855"/>
  </p:normalViewPr>
  <p:slideViewPr>
    <p:cSldViewPr snapToGrid="0" snapToObjects="1">
      <p:cViewPr>
        <p:scale>
          <a:sx n="100" d="100"/>
          <a:sy n="100" d="100"/>
        </p:scale>
        <p:origin x="14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51998-377B-E544-B2CA-6560DBAF809A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5A169-B8EB-DC47-B86D-F909E0A07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5A169-B8EB-DC47-B86D-F909E0A07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3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5A169-B8EB-DC47-B86D-F909E0A07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90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5A169-B8EB-DC47-B86D-F909E0A07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1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5A169-B8EB-DC47-B86D-F909E0A07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5A169-B8EB-DC47-B86D-F909E0A07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5A169-B8EB-DC47-B86D-F909E0A07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4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p(\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= 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{1}{(2\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)^{d/2} | 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^{1/2}}\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- 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{1}{2}(\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{x}-\mu)^\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{T}\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^{-1} (\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{x}-\mu) \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5A169-B8EB-DC47-B86D-F909E0A07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0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p(\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{x}|Y_2)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{1}{(2\pi)^{d/2} | \Sigma_2 | ^{1/2}}\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\left[ -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{x}-\mu_2)^\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{T}\Sigma_2^{-1} 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{x}-\mu_2)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5A169-B8EB-DC47-B86D-F909E0A07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4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5A169-B8EB-DC47-B86D-F909E0A07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AC161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A214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08" y="5084699"/>
            <a:ext cx="1624584" cy="16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04" y="86586"/>
            <a:ext cx="876321" cy="8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04" y="86586"/>
            <a:ext cx="876321" cy="8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2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C161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rgbClr val="0A214C"/>
                </a:solidFill>
                <a:latin typeface="+mj-lt"/>
              </a:defRPr>
            </a:lvl1pPr>
            <a:lvl2pPr>
              <a:defRPr>
                <a:solidFill>
                  <a:srgbClr val="0A214C"/>
                </a:solidFill>
                <a:latin typeface="+mj-lt"/>
              </a:defRPr>
            </a:lvl2pPr>
            <a:lvl3pPr>
              <a:defRPr>
                <a:solidFill>
                  <a:srgbClr val="0A214C"/>
                </a:solidFill>
                <a:latin typeface="+mj-lt"/>
              </a:defRPr>
            </a:lvl3pPr>
            <a:lvl4pPr>
              <a:defRPr>
                <a:solidFill>
                  <a:srgbClr val="0A214C"/>
                </a:solidFill>
                <a:latin typeface="+mj-lt"/>
              </a:defRPr>
            </a:lvl4pPr>
            <a:lvl5pPr>
              <a:defRPr>
                <a:solidFill>
                  <a:srgbClr val="0A214C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04" y="86586"/>
            <a:ext cx="876321" cy="8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3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04" y="86586"/>
            <a:ext cx="876321" cy="8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6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04" y="86586"/>
            <a:ext cx="876321" cy="8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4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04" y="86586"/>
            <a:ext cx="876321" cy="8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48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04" y="86586"/>
            <a:ext cx="876321" cy="8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04" y="86586"/>
            <a:ext cx="876321" cy="8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27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37E92-23DA-3144-814E-4F7AAE23262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B9C-4C74-0B4B-9180-6775B918C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9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AC161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A214C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A214C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A214C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A214C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A214C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itzler@email.arizona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5" Type="http://schemas.openxmlformats.org/officeDocument/2006/relationships/image" Target="../media/image23.tiff"/><Relationship Id="rId6" Type="http://schemas.openxmlformats.org/officeDocument/2006/relationships/image" Target="../media/image24.png"/><Relationship Id="rId7" Type="http://schemas.openxmlformats.org/officeDocument/2006/relationships/image" Target="../media/image25.tiff"/><Relationship Id="rId8" Type="http://schemas.openxmlformats.org/officeDocument/2006/relationships/image" Target="../media/image26.emf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2.emf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2.emf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Engineering Applications of Machine Learning and Data Analytics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Gregory Ditzler</a:t>
            </a:r>
          </a:p>
          <a:p>
            <a:r>
              <a:rPr lang="en-US" sz="1600" dirty="0" smtClean="0"/>
              <a:t>Dept. of Electrical &amp; Computer Engineering</a:t>
            </a:r>
            <a:br>
              <a:rPr lang="en-US" sz="1600" dirty="0" smtClean="0"/>
            </a:br>
            <a:r>
              <a:rPr lang="en-US" sz="1600" dirty="0" smtClean="0">
                <a:hlinkClick r:id="rId2"/>
              </a:rPr>
              <a:t>ditzler@email.arizona.edu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190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4575"/>
          </a:xfrm>
        </p:spPr>
        <p:txBody>
          <a:bodyPr/>
          <a:lstStyle/>
          <a:p>
            <a:r>
              <a:rPr lang="en-US" dirty="0" smtClean="0"/>
              <a:t>Generating multi-variate Gaussian data is one of the most popular ways to generate data. </a:t>
            </a:r>
          </a:p>
          <a:p>
            <a:r>
              <a:rPr lang="en-US" dirty="0" smtClean="0"/>
              <a:t>Let                      ,              and                   then the probability distribution function is given by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here        is the determinate of a matrix</a:t>
            </a:r>
          </a:p>
          <a:p>
            <a:r>
              <a:rPr lang="en-US" dirty="0" smtClean="0"/>
              <a:t>Gaussian data are common distribution to generate data</a:t>
            </a:r>
          </a:p>
          <a:p>
            <a:r>
              <a:rPr lang="en-US" dirty="0" smtClean="0"/>
              <a:t>What happens if I want                    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68" y="3721707"/>
            <a:ext cx="9680064" cy="10593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066" y="2998787"/>
            <a:ext cx="1688756" cy="3342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622" y="2999473"/>
            <a:ext cx="923537" cy="29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657" y="3017064"/>
            <a:ext cx="1284158" cy="263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444" y="5066383"/>
            <a:ext cx="334233" cy="325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2407" y="5975350"/>
            <a:ext cx="1460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2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 want              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For a two class problem where each class has a difference mean and variance then we have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107" y="792956"/>
            <a:ext cx="1460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2736850"/>
            <a:ext cx="1130300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4001294"/>
            <a:ext cx="11303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6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PDF of a 2D Gaussian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4535"/>
            <a:ext cx="7289800" cy="48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9822" cy="1325563"/>
          </a:xfrm>
        </p:spPr>
        <p:txBody>
          <a:bodyPr/>
          <a:lstStyle/>
          <a:p>
            <a:r>
              <a:rPr lang="en-US" dirty="0"/>
              <a:t>Generating Data from Probability Distributions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63" y="1790200"/>
            <a:ext cx="5314593" cy="1353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13" y="3602519"/>
            <a:ext cx="3651250" cy="259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536" y="1537414"/>
            <a:ext cx="3419417" cy="2428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233" y="4065337"/>
            <a:ext cx="3588107" cy="24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1049" cy="1325563"/>
          </a:xfrm>
        </p:spPr>
        <p:txBody>
          <a:bodyPr/>
          <a:lstStyle/>
          <a:p>
            <a:r>
              <a:rPr lang="en-US" dirty="0" smtClean="0"/>
              <a:t>Generating Data from Probability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085" y="2512656"/>
            <a:ext cx="3031382" cy="2042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1" y="2001851"/>
            <a:ext cx="2909766" cy="510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679" y="1571056"/>
            <a:ext cx="1893655" cy="461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9701" y="1661604"/>
            <a:ext cx="1032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AC161A"/>
                </a:solidFill>
                <a:latin typeface="+mj-lt"/>
              </a:rPr>
              <a:t>Uniform</a:t>
            </a:r>
            <a:endParaRPr lang="en-US" sz="2000" dirty="0">
              <a:solidFill>
                <a:srgbClr val="AC161A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9657" y="1601741"/>
            <a:ext cx="1391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AC161A"/>
                </a:solidFill>
                <a:latin typeface="+mj-lt"/>
              </a:rPr>
              <a:t>Exponential</a:t>
            </a:r>
            <a:endParaRPr lang="en-US" sz="2000" dirty="0">
              <a:solidFill>
                <a:srgbClr val="AC161A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657" y="2559726"/>
            <a:ext cx="3031382" cy="20156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962" y="2012898"/>
            <a:ext cx="2703077" cy="577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534" y="2559726"/>
            <a:ext cx="3000560" cy="20483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20397" y="1646215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AC161A"/>
                </a:solidFill>
                <a:latin typeface="+mj-lt"/>
              </a:rPr>
              <a:t>Gaussian</a:t>
            </a:r>
            <a:endParaRPr lang="en-US" sz="2000" dirty="0">
              <a:solidFill>
                <a:srgbClr val="AC161A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603" y="1671874"/>
            <a:ext cx="2523090" cy="3932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7404" y="2090799"/>
            <a:ext cx="2847185" cy="50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Checkerboard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73" y="1998608"/>
            <a:ext cx="5640513" cy="3830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1" y="2429910"/>
            <a:ext cx="5808538" cy="2263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365" y="5828771"/>
            <a:ext cx="6090221" cy="762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681" y="1996662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AC161A"/>
                </a:solidFill>
                <a:latin typeface="+mj-lt"/>
                <a:ea typeface="Calibri" charset="0"/>
                <a:cs typeface="Calibri" charset="0"/>
              </a:rPr>
              <a:t>In Code</a:t>
            </a:r>
            <a:endParaRPr lang="en-US" sz="2800">
              <a:solidFill>
                <a:srgbClr val="AC161A"/>
              </a:solidFill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62083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1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Distances: With and Without Distributions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Many times throughout the semester we will need to either: (a) measure the size of a vector, or (b) measure the distance between two vectors </a:t>
            </a:r>
            <a:endParaRPr lang="en-US" dirty="0" smtClean="0"/>
          </a:p>
          <a:p>
            <a:r>
              <a:rPr lang="en-US" dirty="0"/>
              <a:t>Let us first consider a vector </a:t>
            </a:r>
            <a:r>
              <a:rPr lang="en-US" dirty="0" smtClean="0"/>
              <a:t>                 with </a:t>
            </a:r>
            <a:r>
              <a:rPr lang="en-US" dirty="0"/>
              <a:t>elements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xi </a:t>
            </a:r>
            <a:r>
              <a:rPr lang="en-US" dirty="0"/>
              <a:t>where </a:t>
            </a:r>
            <a:r>
              <a:rPr lang="en-US" dirty="0" err="1"/>
              <a:t>i</a:t>
            </a:r>
            <a:r>
              <a:rPr lang="en-US" dirty="0"/>
              <a:t> ∈ [p] := {1, . . . , p}. The r-norm is formally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given </a:t>
            </a:r>
            <a:r>
              <a:rPr lang="en-US" dirty="0"/>
              <a:t>by </a:t>
            </a:r>
          </a:p>
          <a:p>
            <a:r>
              <a:rPr lang="en-US" dirty="0"/>
              <a:t>This formulation can also be generalized to distances, which the most popular being the Euclidean Distance.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050" y="2933296"/>
            <a:ext cx="3099788" cy="1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0" y="5321300"/>
            <a:ext cx="4000500" cy="1136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148013"/>
            <a:ext cx="1119897" cy="3063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3200" y="2933296"/>
            <a:ext cx="11988800" cy="37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7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Distances: With and Without Distributions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Many times throughout the semester we will need to either: (a) measure the size of a vector, or (b) measure the distance between two vectors </a:t>
            </a:r>
            <a:endParaRPr lang="en-US" dirty="0" smtClean="0"/>
          </a:p>
          <a:p>
            <a:r>
              <a:rPr lang="en-US" dirty="0"/>
              <a:t>Let us first consider a vector </a:t>
            </a:r>
            <a:r>
              <a:rPr lang="en-US" dirty="0" smtClean="0"/>
              <a:t>                 with </a:t>
            </a:r>
            <a:r>
              <a:rPr lang="en-US" dirty="0"/>
              <a:t>elements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xi </a:t>
            </a:r>
            <a:r>
              <a:rPr lang="en-US" dirty="0"/>
              <a:t>where </a:t>
            </a:r>
            <a:r>
              <a:rPr lang="en-US" dirty="0" err="1"/>
              <a:t>i</a:t>
            </a:r>
            <a:r>
              <a:rPr lang="en-US" dirty="0"/>
              <a:t> ∈ [p] := {1, . . . , p}. The r-norm is formally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given </a:t>
            </a:r>
            <a:r>
              <a:rPr lang="en-US" dirty="0"/>
              <a:t>by </a:t>
            </a:r>
          </a:p>
          <a:p>
            <a:r>
              <a:rPr lang="en-US" dirty="0"/>
              <a:t>This formulation can also be generalized to distances, which the most popular being the Euclidean Distance.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050" y="2933296"/>
            <a:ext cx="3099788" cy="1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0" y="5321300"/>
            <a:ext cx="4000500" cy="1136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148013"/>
            <a:ext cx="1119897" cy="3063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3200" y="4330700"/>
            <a:ext cx="11988800" cy="237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0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Distances: With and Without Distributions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Many times throughout the semester we will need to either: (a) measure the size of a vector, or (b) measure the distance between two vectors </a:t>
            </a:r>
            <a:endParaRPr lang="en-US" dirty="0" smtClean="0"/>
          </a:p>
          <a:p>
            <a:r>
              <a:rPr lang="en-US" dirty="0"/>
              <a:t>Let us first consider a vector </a:t>
            </a:r>
            <a:r>
              <a:rPr lang="en-US" dirty="0" smtClean="0"/>
              <a:t>                 with </a:t>
            </a:r>
            <a:r>
              <a:rPr lang="en-US" dirty="0"/>
              <a:t>elements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xi </a:t>
            </a:r>
            <a:r>
              <a:rPr lang="en-US" dirty="0"/>
              <a:t>where </a:t>
            </a:r>
            <a:r>
              <a:rPr lang="en-US" dirty="0" err="1"/>
              <a:t>i</a:t>
            </a:r>
            <a:r>
              <a:rPr lang="en-US" dirty="0"/>
              <a:t> ∈ [p] := {1, . . . , p}. The r-norm is formally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given </a:t>
            </a:r>
            <a:r>
              <a:rPr lang="en-US" dirty="0"/>
              <a:t>by </a:t>
            </a:r>
          </a:p>
          <a:p>
            <a:r>
              <a:rPr lang="en-US" dirty="0"/>
              <a:t>This formulation can also be generalized to distances, which the most popular being the Euclidean Distance.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5321300"/>
            <a:ext cx="4000500" cy="1136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148013"/>
            <a:ext cx="1119897" cy="306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612" y="2844800"/>
            <a:ext cx="337778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3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Set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Generating Data </a:t>
            </a:r>
          </a:p>
          <a:p>
            <a:endParaRPr lang="en-US" dirty="0"/>
          </a:p>
          <a:p>
            <a:r>
              <a:rPr lang="en-US" dirty="0" smtClean="0"/>
              <a:t>Decision Making with Bayes </a:t>
            </a:r>
          </a:p>
          <a:p>
            <a:endParaRPr lang="en-US" dirty="0"/>
          </a:p>
          <a:p>
            <a:r>
              <a:rPr lang="en-US" dirty="0" smtClean="0"/>
              <a:t>Assessing Risk in a Prediction 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AC161A"/>
                </a:solidFill>
              </a:rPr>
              <a:t>Reading: Chapter 3</a:t>
            </a:r>
            <a:endParaRPr lang="en-US" dirty="0">
              <a:solidFill>
                <a:srgbClr val="AC16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2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Distance Between a Point and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Those definitions </a:t>
            </a:r>
            <a:r>
              <a:rPr lang="en-US" dirty="0"/>
              <a:t>lend themselves well to measuring the distance between two points; however, what if we want to know the “distance” from a point </a:t>
            </a:r>
            <a:r>
              <a:rPr lang="en-US" b="1" dirty="0"/>
              <a:t>x</a:t>
            </a:r>
            <a:r>
              <a:rPr lang="en-US" dirty="0"/>
              <a:t> to a probability </a:t>
            </a:r>
            <a:r>
              <a:rPr lang="en-US" dirty="0" smtClean="0"/>
              <a:t>distribution?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33" y="3025397"/>
            <a:ext cx="5540767" cy="38326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02100" y="4152900"/>
            <a:ext cx="279400" cy="279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381500" y="3390900"/>
            <a:ext cx="2235200" cy="7620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16700" y="3098512"/>
            <a:ext cx="1878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0A214C"/>
                </a:solidFill>
                <a:latin typeface="+mj-lt"/>
              </a:rPr>
              <a:t>That point</a:t>
            </a:r>
            <a:endParaRPr lang="en-US" sz="3200">
              <a:solidFill>
                <a:srgbClr val="0A214C"/>
              </a:solidFill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04408" y="4152900"/>
            <a:ext cx="3213892" cy="74650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57984" y="3818224"/>
            <a:ext cx="2920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A214C"/>
                </a:solidFill>
                <a:latin typeface="+mj-lt"/>
              </a:rPr>
              <a:t>That distribution</a:t>
            </a:r>
            <a:endParaRPr lang="en-US" sz="3200" dirty="0">
              <a:solidFill>
                <a:srgbClr val="0A214C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684" y="4402999"/>
            <a:ext cx="4941632" cy="54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6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Thinking about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325" y="1825625"/>
            <a:ext cx="6737350" cy="463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Mahalanobis</a:t>
            </a:r>
            <a:r>
              <a:rPr lang="en-US" dirty="0" smtClean="0"/>
              <a:t> Distance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Gaussian PDF has </a:t>
            </a:r>
            <a:r>
              <a:rPr lang="en-US" dirty="0"/>
              <a:t>this distance hidden in the density </a:t>
            </a:r>
            <a:r>
              <a:rPr lang="en-US" dirty="0" smtClean="0"/>
              <a:t>function. </a:t>
            </a:r>
            <a:r>
              <a:rPr lang="en-US" dirty="0"/>
              <a:t>The </a:t>
            </a:r>
            <a:r>
              <a:rPr lang="en-US" dirty="0" err="1"/>
              <a:t>Mahalanobis</a:t>
            </a:r>
            <a:r>
              <a:rPr lang="en-US" dirty="0"/>
              <a:t> Distance is the distance from a point to a distribution. The formal definition of this distance is given by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Note </a:t>
            </a:r>
            <a:r>
              <a:rPr lang="en-US" dirty="0"/>
              <a:t>that a point x with “closer” Euclidean distance does not imply a closer </a:t>
            </a:r>
            <a:r>
              <a:rPr lang="en-US" dirty="0" err="1"/>
              <a:t>Mahalanobis</a:t>
            </a:r>
            <a:r>
              <a:rPr lang="en-US" dirty="0"/>
              <a:t> </a:t>
            </a:r>
            <a:r>
              <a:rPr lang="en-US" dirty="0" smtClean="0"/>
              <a:t>distance </a:t>
            </a:r>
            <a:r>
              <a:rPr lang="en-US" dirty="0"/>
              <a:t>with a known </a:t>
            </a:r>
            <a:r>
              <a:rPr lang="en-US" dirty="0" err="1"/>
              <a:t>μ</a:t>
            </a:r>
            <a:r>
              <a:rPr lang="en-US" dirty="0"/>
              <a:t> and </a:t>
            </a:r>
            <a:r>
              <a:rPr lang="en-US" dirty="0" err="1"/>
              <a:t>Σ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3352800"/>
            <a:ext cx="7442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6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&amp; Bayes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Probability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i="1" dirty="0">
                <a:solidFill>
                  <a:srgbClr val="AC161A"/>
                </a:solidFill>
              </a:rPr>
              <a:t>Sample space (</a:t>
            </a:r>
            <a:r>
              <a:rPr lang="en-US" b="1" i="1" dirty="0" err="1">
                <a:solidFill>
                  <a:srgbClr val="AC161A"/>
                </a:solidFill>
              </a:rPr>
              <a:t>Ω</a:t>
            </a:r>
            <a:r>
              <a:rPr lang="en-US" b="1" i="1" dirty="0">
                <a:solidFill>
                  <a:srgbClr val="AC161A"/>
                </a:solidFill>
              </a:rPr>
              <a:t>): </a:t>
            </a:r>
            <a:r>
              <a:rPr lang="en-US" dirty="0"/>
              <a:t>the set of possible outcomes for the random experiment. </a:t>
            </a:r>
          </a:p>
          <a:p>
            <a:r>
              <a:rPr lang="en-US" b="1" i="1" dirty="0">
                <a:solidFill>
                  <a:srgbClr val="AC161A"/>
                </a:solidFill>
              </a:rPr>
              <a:t>Events (F): </a:t>
            </a:r>
            <a:r>
              <a:rPr lang="en-US" dirty="0"/>
              <a:t>the set of possible events for the random experiment. </a:t>
            </a:r>
          </a:p>
          <a:p>
            <a:r>
              <a:rPr lang="en-US" b="1" i="1" dirty="0" smtClean="0">
                <a:solidFill>
                  <a:srgbClr val="AC161A"/>
                </a:solidFill>
              </a:rPr>
              <a:t>Probability (P): </a:t>
            </a:r>
            <a:r>
              <a:rPr lang="en-US" dirty="0" smtClean="0"/>
              <a:t>a </a:t>
            </a:r>
            <a:r>
              <a:rPr lang="en-US" dirty="0" smtClean="0"/>
              <a:t>mass function </a:t>
            </a:r>
            <a:r>
              <a:rPr lang="en-US" dirty="0"/>
              <a:t>P : F → [0,1] assigning a number P(A) ∈ [0,1] to each A ∈ F, satisfying the axioms of probability given later in this section. </a:t>
            </a:r>
            <a:endParaRPr lang="en-US" dirty="0" smtClean="0"/>
          </a:p>
          <a:p>
            <a:r>
              <a:rPr lang="en-US" b="1" i="1" dirty="0" smtClean="0">
                <a:solidFill>
                  <a:srgbClr val="AC161A"/>
                </a:solidFill>
              </a:rPr>
              <a:t>Laws of Probability </a:t>
            </a:r>
          </a:p>
          <a:p>
            <a:pPr lvl="1"/>
            <a:r>
              <a:rPr lang="en-US" dirty="0"/>
              <a:t>Non-negativity: P(A) ≥ 0 for all A ∈ F. </a:t>
            </a:r>
          </a:p>
          <a:p>
            <a:pPr lvl="1"/>
            <a:r>
              <a:rPr lang="en-US" dirty="0"/>
              <a:t>Additivity: if A, B are disjoint events (A ∩ B = ∅) then P(A ∪ B) = P(A) + P(B). </a:t>
            </a:r>
            <a:r>
              <a:rPr lang="en-US" dirty="0" smtClean="0"/>
              <a:t>More </a:t>
            </a:r>
            <a:r>
              <a:rPr lang="en-US" dirty="0"/>
              <a:t>generally if |</a:t>
            </a:r>
            <a:r>
              <a:rPr lang="en-US" dirty="0" err="1"/>
              <a:t>Ω</a:t>
            </a:r>
            <a:r>
              <a:rPr lang="en-US" dirty="0"/>
              <a:t>| = </a:t>
            </a:r>
            <a:r>
              <a:rPr lang="en-US" dirty="0" err="1"/>
              <a:t>inf</a:t>
            </a:r>
            <a:r>
              <a:rPr lang="en-US" dirty="0"/>
              <a:t> and {A</a:t>
            </a:r>
            <a:r>
              <a:rPr lang="en-US" sz="1400" dirty="0"/>
              <a:t>1</a:t>
            </a:r>
            <a:r>
              <a:rPr lang="en-US" dirty="0"/>
              <a:t>, A</a:t>
            </a:r>
            <a:r>
              <a:rPr lang="en-US" sz="1400" dirty="0"/>
              <a:t>2</a:t>
            </a:r>
            <a:r>
              <a:rPr lang="en-US" dirty="0"/>
              <a:t>, . . .} is an infinite sequence of disjoint events, </a:t>
            </a:r>
            <a:r>
              <a:rPr lang="en-US" dirty="0" smtClean="0"/>
              <a:t>then </a:t>
            </a:r>
            <a:r>
              <a:rPr lang="en-US" dirty="0"/>
              <a:t>P (A1 ∪ A2 ∪ · · · ) = P (A</a:t>
            </a:r>
            <a:r>
              <a:rPr lang="en-US" sz="1400" dirty="0"/>
              <a:t>1</a:t>
            </a:r>
            <a:r>
              <a:rPr lang="en-US" dirty="0"/>
              <a:t>) + P (A</a:t>
            </a:r>
            <a:r>
              <a:rPr lang="en-US" sz="1400" dirty="0"/>
              <a:t>2</a:t>
            </a:r>
            <a:r>
              <a:rPr lang="en-US" dirty="0"/>
              <a:t>) + · · · . </a:t>
            </a:r>
          </a:p>
          <a:p>
            <a:pPr lvl="1"/>
            <a:r>
              <a:rPr lang="en-US" dirty="0"/>
              <a:t>Normalization: P (</a:t>
            </a:r>
            <a:r>
              <a:rPr lang="en-US" dirty="0" err="1"/>
              <a:t>Ω</a:t>
            </a:r>
            <a:r>
              <a:rPr lang="en-US" dirty="0"/>
              <a:t>) = 1 (something must happen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3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The </a:t>
            </a:r>
            <a:r>
              <a:rPr lang="en-US" dirty="0"/>
              <a:t>marginal probability of a single random variable can always be obtained by summing (integrating) the probability density function (pdf) over all values of all other variables. For example,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340100"/>
            <a:ext cx="7162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The </a:t>
            </a:r>
            <a:r>
              <a:rPr lang="en-US" dirty="0"/>
              <a:t>joint probability can always be obtained by multiplying the conditional probability (conditioned on one of the variables) with the marginal probability of the conditioned variable.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3422650"/>
            <a:ext cx="8255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The </a:t>
            </a:r>
            <a:r>
              <a:rPr lang="en-US" dirty="0"/>
              <a:t>combination of these two rules gives us Bayes Rule. Let </a:t>
            </a:r>
            <a:r>
              <a:rPr lang="en-US" dirty="0" smtClean="0"/>
              <a:t>Y </a:t>
            </a:r>
            <a:r>
              <a:rPr lang="en-US" dirty="0"/>
              <a:t>denote the outcome that we seek to predict (e.g., healthy or not) and </a:t>
            </a:r>
            <a:r>
              <a:rPr lang="en-US" dirty="0" smtClean="0"/>
              <a:t>X </a:t>
            </a:r>
            <a:r>
              <a:rPr lang="en-US" dirty="0"/>
              <a:t>denote the variable(s) we are provided (e.g., medical records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357"/>
            <a:ext cx="12192000" cy="907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98900" y="3035300"/>
            <a:ext cx="8293100" cy="237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The </a:t>
            </a:r>
            <a:r>
              <a:rPr lang="en-US" dirty="0"/>
              <a:t>combination of these two rules gives us Bayes Rule. Let </a:t>
            </a:r>
            <a:r>
              <a:rPr lang="en-US" dirty="0" smtClean="0"/>
              <a:t>Y </a:t>
            </a:r>
            <a:r>
              <a:rPr lang="en-US" dirty="0"/>
              <a:t>denote the outcome that we seek to predict (e.g., healthy or not) and </a:t>
            </a:r>
            <a:r>
              <a:rPr lang="en-US" dirty="0" smtClean="0"/>
              <a:t>X </a:t>
            </a:r>
            <a:r>
              <a:rPr lang="en-US" dirty="0"/>
              <a:t>denote the variable(s) we are provided (e.g., medical records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357"/>
            <a:ext cx="12192000" cy="907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29500" y="3035300"/>
            <a:ext cx="4762500" cy="237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The </a:t>
            </a:r>
            <a:r>
              <a:rPr lang="en-US" dirty="0"/>
              <a:t>combination of these two rules gives us Bayes Rule. Let </a:t>
            </a:r>
            <a:r>
              <a:rPr lang="en-US" dirty="0" smtClean="0"/>
              <a:t>Y </a:t>
            </a:r>
            <a:r>
              <a:rPr lang="en-US" dirty="0"/>
              <a:t>denote the outcome that we seek to predict (e.g., healthy or not) and </a:t>
            </a:r>
            <a:r>
              <a:rPr lang="en-US" dirty="0" smtClean="0"/>
              <a:t>X </a:t>
            </a:r>
            <a:r>
              <a:rPr lang="en-US" dirty="0"/>
              <a:t>denote the variable(s) we are provided (e.g., medical records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357"/>
            <a:ext cx="12192000" cy="9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Posterior and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288" y="1825625"/>
            <a:ext cx="733342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7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with Bayes Rule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The Bayes decision rule is the one </a:t>
            </a:r>
            <a:r>
              <a:rPr lang="en-US" dirty="0"/>
              <a:t>that </a:t>
            </a:r>
            <a:r>
              <a:rPr lang="en-US" i="1" dirty="0" smtClean="0">
                <a:solidFill>
                  <a:srgbClr val="AC161A"/>
                </a:solidFill>
              </a:rPr>
              <a:t>minimizes </a:t>
            </a:r>
            <a:r>
              <a:rPr lang="en-US" i="1" dirty="0">
                <a:solidFill>
                  <a:srgbClr val="AC161A"/>
                </a:solidFill>
              </a:rPr>
              <a:t>the probability of error </a:t>
            </a:r>
            <a:r>
              <a:rPr lang="en-US" dirty="0"/>
              <a:t>or the risk we take when a decision is made.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965536"/>
            <a:ext cx="11544300" cy="9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Probability of Error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25625"/>
            <a:ext cx="7315200" cy="50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My parents have two kids now grown into adults. Obviously there is me, Greg. I was born on a Wednesday. </a:t>
            </a:r>
            <a:r>
              <a:rPr lang="en-US" i="1" dirty="0"/>
              <a:t>What is the probability that I have a brother</a:t>
            </a:r>
            <a:r>
              <a:rPr lang="en-US" dirty="0"/>
              <a:t>? You can assume that </a:t>
            </a:r>
            <a:r>
              <a:rPr lang="en-US" dirty="0" smtClean="0"/>
              <a:t>P(boy) </a:t>
            </a:r>
            <a:r>
              <a:rPr lang="en-US" dirty="0"/>
              <a:t>= </a:t>
            </a:r>
            <a:r>
              <a:rPr lang="en-US" dirty="0" smtClean="0"/>
              <a:t>P(girl) </a:t>
            </a:r>
            <a:r>
              <a:rPr lang="en-US" dirty="0"/>
              <a:t>= </a:t>
            </a:r>
            <a:r>
              <a:rPr lang="en-US" dirty="0" smtClean="0"/>
              <a:t>1/2.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What if we do not know the form of the distribution or we cannot determine a closed form?  </a:t>
            </a:r>
          </a:p>
          <a:p>
            <a:r>
              <a:rPr lang="en-US" dirty="0" smtClean="0"/>
              <a:t>The </a:t>
            </a:r>
            <a:r>
              <a:rPr lang="en-US" dirty="0"/>
              <a:t>simplest estimator of a probability mass function is a histogram. </a:t>
            </a:r>
            <a:endParaRPr lang="en-US" dirty="0" smtClean="0"/>
          </a:p>
          <a:p>
            <a:pPr lvl="1"/>
            <a:r>
              <a:rPr lang="en-US" dirty="0" smtClean="0"/>
              <a:t>That </a:t>
            </a:r>
            <a:r>
              <a:rPr lang="en-US" dirty="0"/>
              <a:t>is to say if we have a two class problem the we can split the data into each class, we can attempt to model </a:t>
            </a:r>
            <a:r>
              <a:rPr lang="en-US" dirty="0" smtClean="0"/>
              <a:t>p(</a:t>
            </a:r>
            <a:r>
              <a:rPr lang="en-US" dirty="0" err="1" smtClean="0"/>
              <a:t>x|y</a:t>
            </a:r>
            <a:r>
              <a:rPr lang="en-US" dirty="0" smtClean="0"/>
              <a:t> </a:t>
            </a:r>
            <a:r>
              <a:rPr lang="en-US" dirty="0"/>
              <a:t>) </a:t>
            </a:r>
            <a:r>
              <a:rPr lang="en-US" dirty="0" smtClean="0"/>
              <a:t>e</a:t>
            </a:r>
            <a:r>
              <a:rPr lang="en-US" dirty="0"/>
              <a:t>mpirically using the sample that we have.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b="1" i="1" dirty="0" smtClean="0">
                <a:solidFill>
                  <a:srgbClr val="AC161A"/>
                </a:solidFill>
              </a:rPr>
              <a:t>How much data is enough? </a:t>
            </a:r>
            <a:endParaRPr lang="en-US" sz="4400" b="1" i="1" dirty="0">
              <a:solidFill>
                <a:srgbClr val="AC161A"/>
              </a:solidFill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3200" y="4330700"/>
            <a:ext cx="11988800" cy="237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What if we do not know the form of the distribution or we cannot determine a closed form?  </a:t>
            </a:r>
          </a:p>
          <a:p>
            <a:r>
              <a:rPr lang="en-US" dirty="0" smtClean="0"/>
              <a:t>The </a:t>
            </a:r>
            <a:r>
              <a:rPr lang="en-US" dirty="0"/>
              <a:t>simplest estimator of a probability mass function is a histogram. </a:t>
            </a:r>
            <a:endParaRPr lang="en-US" dirty="0" smtClean="0"/>
          </a:p>
          <a:p>
            <a:pPr lvl="1"/>
            <a:r>
              <a:rPr lang="en-US" dirty="0" smtClean="0"/>
              <a:t>That </a:t>
            </a:r>
            <a:r>
              <a:rPr lang="en-US" dirty="0"/>
              <a:t>is to say if we have a two class problem the we can split the data into each class, we can attempt to model </a:t>
            </a:r>
            <a:r>
              <a:rPr lang="en-US" dirty="0" smtClean="0"/>
              <a:t>p(</a:t>
            </a:r>
            <a:r>
              <a:rPr lang="en-US" dirty="0" err="1" smtClean="0"/>
              <a:t>x|y</a:t>
            </a:r>
            <a:r>
              <a:rPr lang="en-US" dirty="0" smtClean="0"/>
              <a:t> </a:t>
            </a:r>
            <a:r>
              <a:rPr lang="en-US" dirty="0"/>
              <a:t>) </a:t>
            </a:r>
            <a:r>
              <a:rPr lang="en-US" dirty="0" smtClean="0"/>
              <a:t>e</a:t>
            </a:r>
            <a:r>
              <a:rPr lang="en-US" dirty="0"/>
              <a:t>mpirically using the sample that we have.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b="1" i="1" dirty="0" smtClean="0">
                <a:solidFill>
                  <a:srgbClr val="AC161A"/>
                </a:solidFill>
              </a:rPr>
              <a:t>How much data is enough? </a:t>
            </a:r>
            <a:endParaRPr lang="en-US" sz="4400" b="1" i="1" dirty="0">
              <a:solidFill>
                <a:srgbClr val="AC161A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 us </a:t>
            </a:r>
            <a:r>
              <a:rPr lang="en-US" dirty="0"/>
              <a:t>consider that our advisor told us that we need 30 samples in each bin of the histogram and there are 20 bins.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That </a:t>
            </a:r>
            <a:r>
              <a:rPr lang="en-US" dirty="0"/>
              <a:t>means for 1D data: 20 × 30 = 600 </a:t>
            </a:r>
            <a:r>
              <a:rPr lang="en-US" dirty="0" smtClean="0"/>
              <a:t>instances</a:t>
            </a:r>
            <a:endParaRPr lang="en-US" dirty="0"/>
          </a:p>
          <a:p>
            <a:pPr lvl="1"/>
            <a:r>
              <a:rPr lang="en-US" dirty="0" smtClean="0"/>
              <a:t>That </a:t>
            </a:r>
            <a:r>
              <a:rPr lang="en-US" dirty="0"/>
              <a:t>means for 2D data: 20 × 20 × 30 = 12k </a:t>
            </a:r>
            <a:r>
              <a:rPr lang="en-US" dirty="0" smtClean="0"/>
              <a:t>instances</a:t>
            </a:r>
          </a:p>
          <a:p>
            <a:pPr lvl="1"/>
            <a:r>
              <a:rPr lang="en-US" dirty="0" smtClean="0"/>
              <a:t>That </a:t>
            </a:r>
            <a:r>
              <a:rPr lang="en-US" dirty="0"/>
              <a:t>means for 3D data: 20 × 20 × 30 = 240k instances 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i="1" dirty="0" smtClean="0"/>
              <a:t>Meet </a:t>
            </a:r>
            <a:r>
              <a:rPr lang="en-US" b="1" i="1" dirty="0"/>
              <a:t>the curse of dimensionality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3200" y="3225800"/>
            <a:ext cx="11988800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 us </a:t>
            </a:r>
            <a:r>
              <a:rPr lang="en-US" dirty="0"/>
              <a:t>consider that our advisor told us that we need 30 samples in each bin of the histogram and there are 20 bins.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That </a:t>
            </a:r>
            <a:r>
              <a:rPr lang="en-US" dirty="0"/>
              <a:t>means for 1D data: 20 × 30 = 600 </a:t>
            </a:r>
            <a:r>
              <a:rPr lang="en-US" dirty="0" smtClean="0"/>
              <a:t>instances</a:t>
            </a:r>
            <a:endParaRPr lang="en-US" dirty="0"/>
          </a:p>
          <a:p>
            <a:pPr lvl="1"/>
            <a:r>
              <a:rPr lang="en-US" dirty="0" smtClean="0"/>
              <a:t>That </a:t>
            </a:r>
            <a:r>
              <a:rPr lang="en-US" dirty="0"/>
              <a:t>means for 2D data: 20 × 20 × 30 = 12k </a:t>
            </a:r>
            <a:r>
              <a:rPr lang="en-US" dirty="0" smtClean="0"/>
              <a:t>instances</a:t>
            </a:r>
          </a:p>
          <a:p>
            <a:pPr lvl="1"/>
            <a:r>
              <a:rPr lang="en-US" dirty="0" smtClean="0"/>
              <a:t>That </a:t>
            </a:r>
            <a:r>
              <a:rPr lang="en-US" dirty="0"/>
              <a:t>means for 3D data: 20 × 20 × 20 × 30 = 240k instances 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i="1" dirty="0" smtClean="0">
                <a:solidFill>
                  <a:srgbClr val="AC161A"/>
                </a:solidFill>
              </a:rPr>
              <a:t>Meet </a:t>
            </a:r>
            <a:r>
              <a:rPr lang="en-US" b="1" i="1" dirty="0">
                <a:solidFill>
                  <a:srgbClr val="AC161A"/>
                </a:solidFill>
              </a:rPr>
              <a:t>the curse of dimensionality 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Rule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Estimating the likelihood terms can be extremely burdensome if we do not know the form of the </a:t>
            </a:r>
            <a:r>
              <a:rPr lang="en-US" dirty="0" smtClean="0"/>
              <a:t>distribution</a:t>
            </a:r>
          </a:p>
          <a:p>
            <a:r>
              <a:rPr lang="en-US" b="1" dirty="0" smtClean="0">
                <a:solidFill>
                  <a:srgbClr val="AC161A"/>
                </a:solidFill>
              </a:rPr>
              <a:t>Solution</a:t>
            </a:r>
            <a:r>
              <a:rPr lang="en-US" dirty="0" smtClean="0"/>
              <a:t>: Naïve Bayes assumption. All the features are conditionally independent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 maximum likelihood estimator for </a:t>
            </a:r>
            <a:r>
              <a:rPr lang="en-US" dirty="0" smtClean="0"/>
              <a:t>P(w)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3498850"/>
            <a:ext cx="6032500" cy="128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5656263"/>
            <a:ext cx="760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6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49" y="2425700"/>
            <a:ext cx="10614807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355725"/>
            <a:ext cx="58801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355725"/>
            <a:ext cx="3708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2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in a Decision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in a Decision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us </a:t>
            </a:r>
            <a:r>
              <a:rPr lang="en-US" dirty="0"/>
              <a:t>consider the possible class outcomes and the actions that we could consider to even make a </a:t>
            </a:r>
            <a:r>
              <a:rPr lang="en-US" dirty="0" smtClean="0"/>
              <a:t>decision</a:t>
            </a:r>
          </a:p>
          <a:p>
            <a:pPr lvl="1"/>
            <a:r>
              <a:rPr lang="en-US" dirty="0" smtClean="0"/>
              <a:t>We have the class</a:t>
            </a:r>
            <a:r>
              <a:rPr lang="en-US" dirty="0"/>
              <a:t>, or the state of </a:t>
            </a:r>
            <a:r>
              <a:rPr lang="en-US" dirty="0" smtClean="0"/>
              <a:t>nature, for an instance</a:t>
            </a:r>
          </a:p>
          <a:p>
            <a:pPr lvl="1"/>
            <a:r>
              <a:rPr lang="en-US" dirty="0" smtClean="0"/>
              <a:t>We have the action that we (the classifier) took</a:t>
            </a:r>
          </a:p>
          <a:p>
            <a:pPr lvl="1"/>
            <a:r>
              <a:rPr lang="en-US" dirty="0" smtClean="0"/>
              <a:t>We have a cost with making a decision </a:t>
            </a:r>
          </a:p>
          <a:p>
            <a:pPr lvl="1"/>
            <a:r>
              <a:rPr lang="en-US" dirty="0" smtClean="0"/>
              <a:t>The number </a:t>
            </a:r>
            <a:r>
              <a:rPr lang="en-US" dirty="0"/>
              <a:t>of </a:t>
            </a:r>
            <a:r>
              <a:rPr lang="en-US" dirty="0" smtClean="0"/>
              <a:t>actions </a:t>
            </a:r>
            <a:r>
              <a:rPr lang="en-US" dirty="0"/>
              <a:t>we </a:t>
            </a:r>
            <a:r>
              <a:rPr lang="en-US" dirty="0" smtClean="0"/>
              <a:t>could </a:t>
            </a:r>
            <a:r>
              <a:rPr lang="en-US" dirty="0"/>
              <a:t>take need not equal the number of </a:t>
            </a:r>
            <a:r>
              <a:rPr lang="en-US" dirty="0" smtClean="0"/>
              <a:t>classes</a:t>
            </a:r>
          </a:p>
          <a:p>
            <a:pPr lvl="2"/>
            <a:r>
              <a:rPr lang="en-US" dirty="0" smtClean="0"/>
              <a:t>An action could be to not take an action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5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690688"/>
            <a:ext cx="8953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0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in a Decision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2305050"/>
            <a:ext cx="6388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9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1750"/>
            <a:ext cx="9220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in a </a:t>
            </a:r>
            <a:r>
              <a:rPr lang="en-US" dirty="0" smtClean="0"/>
              <a:t>Two Outcome Decision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851150"/>
            <a:ext cx="72263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Set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Generating Data </a:t>
            </a:r>
          </a:p>
          <a:p>
            <a:endParaRPr lang="en-US" dirty="0"/>
          </a:p>
          <a:p>
            <a:r>
              <a:rPr lang="en-US" dirty="0" smtClean="0"/>
              <a:t>Decision Making with Bayes </a:t>
            </a:r>
          </a:p>
          <a:p>
            <a:endParaRPr lang="en-US" dirty="0"/>
          </a:p>
          <a:p>
            <a:r>
              <a:rPr lang="en-US" dirty="0" smtClean="0"/>
              <a:t>Assessing Risk in a Prediction 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AC161A"/>
                </a:solidFill>
              </a:rPr>
              <a:t>Reading: Chapter 3</a:t>
            </a:r>
            <a:endParaRPr lang="en-US" dirty="0">
              <a:solidFill>
                <a:srgbClr val="AC16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9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aspect will encounter in machine learning is benchmarking our algorithms and the data we use in the experiment are very important</a:t>
            </a:r>
          </a:p>
          <a:p>
            <a:pPr lvl="1"/>
            <a:r>
              <a:rPr lang="en-US" dirty="0" smtClean="0"/>
              <a:t>Real-world data are the true test to a model’s performance but obtaining such data can be hard and expensive </a:t>
            </a:r>
          </a:p>
          <a:p>
            <a:pPr lvl="1"/>
            <a:r>
              <a:rPr lang="en-US" dirty="0" smtClean="0"/>
              <a:t>Synthetic data can provide us a way to “</a:t>
            </a:r>
            <a:r>
              <a:rPr lang="en-US" i="1" dirty="0" smtClean="0"/>
              <a:t>know</a:t>
            </a:r>
            <a:r>
              <a:rPr lang="en-US" dirty="0" smtClean="0"/>
              <a:t>” the ground truth for data</a:t>
            </a:r>
          </a:p>
          <a:p>
            <a:r>
              <a:rPr lang="en-US" dirty="0" smtClean="0"/>
              <a:t>How should we generate data if we want to do a simple classification problem? What distribution should we use? </a:t>
            </a:r>
          </a:p>
          <a:p>
            <a:pPr lvl="1"/>
            <a:r>
              <a:rPr lang="en-US" dirty="0" smtClean="0"/>
              <a:t>What if I want to calculate                 ,                 or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5175250"/>
            <a:ext cx="9779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550" y="5175250"/>
            <a:ext cx="1460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175250"/>
            <a:ext cx="9271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1355725"/>
            <a:ext cx="58801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355725"/>
            <a:ext cx="37084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200" y="4292600"/>
            <a:ext cx="11988800" cy="204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5175250"/>
            <a:ext cx="9779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550" y="5175250"/>
            <a:ext cx="1460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175250"/>
            <a:ext cx="9271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200" y="4292600"/>
            <a:ext cx="11988800" cy="204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6" y="114300"/>
            <a:ext cx="8161867" cy="61214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838200" y="415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C161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</a:t>
            </a:r>
            <a:r>
              <a:rPr lang="en-US" dirty="0" err="1" smtClean="0"/>
              <a:t>withReal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aspect will encounter in machine learning is benchmarking our algorithms and the data we use in the experiment are very important</a:t>
            </a:r>
          </a:p>
          <a:p>
            <a:pPr lvl="1"/>
            <a:r>
              <a:rPr lang="en-US" dirty="0" smtClean="0"/>
              <a:t>Real-world data are the true test to a model’s performance but obtaining such data can be hard and expensive </a:t>
            </a:r>
          </a:p>
          <a:p>
            <a:pPr lvl="1"/>
            <a:r>
              <a:rPr lang="en-US" dirty="0" smtClean="0"/>
              <a:t>Synthetic data can provide us a way to “</a:t>
            </a:r>
            <a:r>
              <a:rPr lang="en-US" i="1" dirty="0" smtClean="0"/>
              <a:t>know</a:t>
            </a:r>
            <a:r>
              <a:rPr lang="en-US" dirty="0" smtClean="0"/>
              <a:t>” the ground truth for data</a:t>
            </a:r>
          </a:p>
          <a:p>
            <a:r>
              <a:rPr lang="en-US" dirty="0" smtClean="0"/>
              <a:t>How should we generate data if we want to do a simple classification problem? What distribution should we use? </a:t>
            </a:r>
          </a:p>
          <a:p>
            <a:pPr lvl="1"/>
            <a:r>
              <a:rPr lang="en-US" dirty="0" smtClean="0"/>
              <a:t>What if I want to calculate                 ,                 or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5175250"/>
            <a:ext cx="9779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550" y="5175250"/>
            <a:ext cx="14605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175250"/>
            <a:ext cx="9271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1355725"/>
            <a:ext cx="58801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355725"/>
            <a:ext cx="3708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4575"/>
          </a:xfrm>
        </p:spPr>
        <p:txBody>
          <a:bodyPr/>
          <a:lstStyle/>
          <a:p>
            <a:r>
              <a:rPr lang="en-US" dirty="0" smtClean="0"/>
              <a:t>Generating multi-variate Gaussian data is one of the most popular ways to generate data. </a:t>
            </a:r>
          </a:p>
          <a:p>
            <a:r>
              <a:rPr lang="en-US" dirty="0" smtClean="0"/>
              <a:t>Let                      ,              and                   then the probability distribution function is given by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here        is the determinate of a matrix</a:t>
            </a:r>
          </a:p>
          <a:p>
            <a:r>
              <a:rPr lang="en-US" dirty="0" smtClean="0"/>
              <a:t>Gaussian data are common distribution to generate data</a:t>
            </a:r>
          </a:p>
          <a:p>
            <a:r>
              <a:rPr lang="en-US" dirty="0" smtClean="0"/>
              <a:t>What happens if I want                    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68" y="3721707"/>
            <a:ext cx="9680064" cy="10593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066" y="2998787"/>
            <a:ext cx="1688756" cy="3342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622" y="2999473"/>
            <a:ext cx="923537" cy="29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657" y="3017064"/>
            <a:ext cx="1284158" cy="263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444" y="5066383"/>
            <a:ext cx="334233" cy="325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2407" y="5975350"/>
            <a:ext cx="1460500" cy="469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3200" y="5391820"/>
            <a:ext cx="11988800" cy="204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4575"/>
          </a:xfrm>
        </p:spPr>
        <p:txBody>
          <a:bodyPr/>
          <a:lstStyle/>
          <a:p>
            <a:r>
              <a:rPr lang="en-US" dirty="0" smtClean="0"/>
              <a:t>Generating multi-variate Gaussian data is one of the most popular ways to generate data. </a:t>
            </a:r>
          </a:p>
          <a:p>
            <a:r>
              <a:rPr lang="en-US" dirty="0" smtClean="0"/>
              <a:t>Let                      ,              and                   then the probability distribution function is given by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here        is the determinate of a matrix</a:t>
            </a:r>
          </a:p>
          <a:p>
            <a:r>
              <a:rPr lang="en-US" dirty="0" smtClean="0"/>
              <a:t>Gaussian data are common distribution to generate data</a:t>
            </a:r>
          </a:p>
          <a:p>
            <a:r>
              <a:rPr lang="en-US" dirty="0" smtClean="0"/>
              <a:t>What happens if I want                    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68" y="3721707"/>
            <a:ext cx="9680064" cy="10593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066" y="2998787"/>
            <a:ext cx="1688756" cy="3342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622" y="2999473"/>
            <a:ext cx="923537" cy="29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657" y="3017064"/>
            <a:ext cx="1284158" cy="263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444" y="5066383"/>
            <a:ext cx="334233" cy="325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2407" y="5975350"/>
            <a:ext cx="1460500" cy="469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3200" y="5975350"/>
            <a:ext cx="11988800" cy="204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1523</Words>
  <Application>Microsoft Macintosh PowerPoint</Application>
  <PresentationFormat>Widescreen</PresentationFormat>
  <Paragraphs>176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Calibri</vt:lpstr>
      <vt:lpstr>Calibri Light</vt:lpstr>
      <vt:lpstr>Arial</vt:lpstr>
      <vt:lpstr>Office Theme</vt:lpstr>
      <vt:lpstr>Engineering Applications of Machine Learning and Data Analytics </vt:lpstr>
      <vt:lpstr>Lecture Set Overview</vt:lpstr>
      <vt:lpstr>Generating Data </vt:lpstr>
      <vt:lpstr>Generating Data </vt:lpstr>
      <vt:lpstr>Generating Data </vt:lpstr>
      <vt:lpstr>PowerPoint Presentation</vt:lpstr>
      <vt:lpstr>Generating Data </vt:lpstr>
      <vt:lpstr>Gaussian Distribution </vt:lpstr>
      <vt:lpstr>Gaussian Distribution </vt:lpstr>
      <vt:lpstr>Gaussian Distribution </vt:lpstr>
      <vt:lpstr>What if I want              ? </vt:lpstr>
      <vt:lpstr>Visualizing the PDF of a 2D Gaussian </vt:lpstr>
      <vt:lpstr>Generating Data from Probability Distributions</vt:lpstr>
      <vt:lpstr>Generating Data from Probability Distributions</vt:lpstr>
      <vt:lpstr>Generating a Checkerboard </vt:lpstr>
      <vt:lpstr>Distance </vt:lpstr>
      <vt:lpstr>Distances: With and Without Distributions </vt:lpstr>
      <vt:lpstr>Distances: With and Without Distributions </vt:lpstr>
      <vt:lpstr>Distances: With and Without Distributions </vt:lpstr>
      <vt:lpstr>The Distance Between a Point and Distribution</vt:lpstr>
      <vt:lpstr>Thinking about it</vt:lpstr>
      <vt:lpstr>Mahalanobis Distance </vt:lpstr>
      <vt:lpstr>Probability &amp; Bayes</vt:lpstr>
      <vt:lpstr>Defining a Probability Distribution</vt:lpstr>
      <vt:lpstr>Sum Rule</vt:lpstr>
      <vt:lpstr>Product Rule</vt:lpstr>
      <vt:lpstr>Bayes Rule</vt:lpstr>
      <vt:lpstr>Bayes Rule</vt:lpstr>
      <vt:lpstr>Bayes Rule</vt:lpstr>
      <vt:lpstr>Visualizing the Posterior and Likelihood</vt:lpstr>
      <vt:lpstr>Decisions with Bayes Rule </vt:lpstr>
      <vt:lpstr>Visualizing the Probability of Error </vt:lpstr>
      <vt:lpstr>Example </vt:lpstr>
      <vt:lpstr>Estimating the distributions</vt:lpstr>
      <vt:lpstr>Estimating the distributions</vt:lpstr>
      <vt:lpstr>Example</vt:lpstr>
      <vt:lpstr>Example</vt:lpstr>
      <vt:lpstr>Naïve Bayes Rule </vt:lpstr>
      <vt:lpstr>Naïve Bayes in Code</vt:lpstr>
      <vt:lpstr>Risk in a Decision </vt:lpstr>
      <vt:lpstr>Risk in a Decision </vt:lpstr>
      <vt:lpstr>PowerPoint Presentation</vt:lpstr>
      <vt:lpstr>Risk in a Decision </vt:lpstr>
      <vt:lpstr>PowerPoint Presentation</vt:lpstr>
      <vt:lpstr>Risk in a Two Outcome Decision </vt:lpstr>
      <vt:lpstr>Lecture Set Overview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Applications of Machine Learning and Data Analytics </dc:title>
  <dc:creator>Gregory Ditzler</dc:creator>
  <cp:lastModifiedBy>Gregory Ditzler</cp:lastModifiedBy>
  <cp:revision>123</cp:revision>
  <cp:lastPrinted>2018-01-12T15:57:48Z</cp:lastPrinted>
  <dcterms:created xsi:type="dcterms:W3CDTF">2016-04-22T21:48:53Z</dcterms:created>
  <dcterms:modified xsi:type="dcterms:W3CDTF">2018-01-12T16:26:41Z</dcterms:modified>
</cp:coreProperties>
</file>